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</p:sldMasterIdLst>
  <p:notesMasterIdLst>
    <p:notesMasterId r:id="rId49"/>
  </p:notesMasterIdLst>
  <p:sldIdLst>
    <p:sldId id="257" r:id="rId2"/>
    <p:sldId id="274" r:id="rId3"/>
    <p:sldId id="29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6" r:id="rId18"/>
    <p:sldId id="297" r:id="rId19"/>
    <p:sldId id="306" r:id="rId20"/>
    <p:sldId id="271" r:id="rId21"/>
    <p:sldId id="272" r:id="rId22"/>
    <p:sldId id="275" r:id="rId23"/>
    <p:sldId id="277" r:id="rId24"/>
    <p:sldId id="278" r:id="rId25"/>
    <p:sldId id="279" r:id="rId26"/>
    <p:sldId id="307" r:id="rId27"/>
    <p:sldId id="280" r:id="rId28"/>
    <p:sldId id="281" r:id="rId29"/>
    <p:sldId id="273" r:id="rId30"/>
    <p:sldId id="282" r:id="rId31"/>
    <p:sldId id="308" r:id="rId32"/>
    <p:sldId id="283" r:id="rId33"/>
    <p:sldId id="301" r:id="rId34"/>
    <p:sldId id="302" r:id="rId35"/>
    <p:sldId id="303" r:id="rId36"/>
    <p:sldId id="304" r:id="rId37"/>
    <p:sldId id="305" r:id="rId38"/>
    <p:sldId id="289" r:id="rId39"/>
    <p:sldId id="309" r:id="rId40"/>
    <p:sldId id="290" r:id="rId41"/>
    <p:sldId id="291" r:id="rId42"/>
    <p:sldId id="293" r:id="rId43"/>
    <p:sldId id="299" r:id="rId44"/>
    <p:sldId id="298" r:id="rId45"/>
    <p:sldId id="300" r:id="rId46"/>
    <p:sldId id="292" r:id="rId47"/>
    <p:sldId id="294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33"/>
    <a:srgbClr val="CC0099"/>
    <a:srgbClr val="000000"/>
    <a:srgbClr val="DAE4F2"/>
    <a:srgbClr val="45441B"/>
    <a:srgbClr val="99CCFF"/>
    <a:srgbClr val="006666"/>
    <a:srgbClr val="336600"/>
    <a:srgbClr val="859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D3D67-E481-41FA-9335-419891460D57}" type="doc">
      <dgm:prSet loTypeId="urn:microsoft.com/office/officeart/2005/8/layout/venn1" loCatId="relationship" qsTypeId="urn:microsoft.com/office/officeart/2005/8/quickstyle/simple1" qsCatId="simple" csTypeId="urn:microsoft.com/office/officeart/2005/8/colors/accent0_3" csCatId="mainScheme" phldr="1"/>
      <dgm:spPr/>
    </dgm:pt>
    <dgm:pt modelId="{745D816F-1763-423C-9D25-6197561FCC22}">
      <dgm:prSet phldrT="[Text]"/>
      <dgm:spPr/>
      <dgm:t>
        <a:bodyPr/>
        <a:lstStyle/>
        <a:p>
          <a:r>
            <a:rPr lang="en-US" dirty="0" smtClean="0"/>
            <a:t>Tech</a:t>
          </a:r>
          <a:endParaRPr lang="en-US" dirty="0"/>
        </a:p>
      </dgm:t>
    </dgm:pt>
    <dgm:pt modelId="{1CCBD2FA-58EA-4CFF-90EE-D17B580B4D84}" type="parTrans" cxnId="{C0506424-EE44-46EE-A759-EEDCCB441F05}">
      <dgm:prSet/>
      <dgm:spPr/>
      <dgm:t>
        <a:bodyPr/>
        <a:lstStyle/>
        <a:p>
          <a:endParaRPr lang="en-US"/>
        </a:p>
      </dgm:t>
    </dgm:pt>
    <dgm:pt modelId="{EDA1D152-5877-4F65-898E-66A9B115BA28}" type="sibTrans" cxnId="{C0506424-EE44-46EE-A759-EEDCCB441F05}">
      <dgm:prSet/>
      <dgm:spPr/>
      <dgm:t>
        <a:bodyPr/>
        <a:lstStyle/>
        <a:p>
          <a:endParaRPr lang="en-US"/>
        </a:p>
      </dgm:t>
    </dgm:pt>
    <dgm:pt modelId="{80C2EA6E-7B39-4291-A0F3-2C17A1CAA426}">
      <dgm:prSet phldrT="[Text]"/>
      <dgm:spPr/>
      <dgm:t>
        <a:bodyPr/>
        <a:lstStyle/>
        <a:p>
          <a:r>
            <a:rPr lang="en-US" dirty="0" smtClean="0"/>
            <a:t>Assessment</a:t>
          </a:r>
          <a:endParaRPr lang="en-US" dirty="0"/>
        </a:p>
      </dgm:t>
    </dgm:pt>
    <dgm:pt modelId="{41423957-D01F-4333-8B4B-A7B9D255D6FE}" type="parTrans" cxnId="{90E810A5-35E2-433D-BA5E-9DDD4B419FDA}">
      <dgm:prSet/>
      <dgm:spPr/>
      <dgm:t>
        <a:bodyPr/>
        <a:lstStyle/>
        <a:p>
          <a:endParaRPr lang="en-US"/>
        </a:p>
      </dgm:t>
    </dgm:pt>
    <dgm:pt modelId="{8751BE34-2088-4581-86CE-C983C066AF76}" type="sibTrans" cxnId="{90E810A5-35E2-433D-BA5E-9DDD4B419FDA}">
      <dgm:prSet/>
      <dgm:spPr/>
      <dgm:t>
        <a:bodyPr/>
        <a:lstStyle/>
        <a:p>
          <a:endParaRPr lang="en-US"/>
        </a:p>
      </dgm:t>
    </dgm:pt>
    <dgm:pt modelId="{C7DB181C-7EC8-4DF5-A0B0-DD0366B4B0A1}">
      <dgm:prSet phldrT="[Text]"/>
      <dgm:spPr/>
      <dgm:t>
        <a:bodyPr/>
        <a:lstStyle/>
        <a:p>
          <a:r>
            <a:rPr lang="en-US" dirty="0" smtClean="0"/>
            <a:t>Pedagogy</a:t>
          </a:r>
          <a:endParaRPr lang="en-US" dirty="0"/>
        </a:p>
      </dgm:t>
    </dgm:pt>
    <dgm:pt modelId="{CD7D64D7-6B02-433A-965F-937F57569EBF}" type="parTrans" cxnId="{2AB62CDE-54CD-478B-99F0-468BE5087A77}">
      <dgm:prSet/>
      <dgm:spPr/>
      <dgm:t>
        <a:bodyPr/>
        <a:lstStyle/>
        <a:p>
          <a:endParaRPr lang="en-US"/>
        </a:p>
      </dgm:t>
    </dgm:pt>
    <dgm:pt modelId="{413DCB5C-7F73-4B57-980C-9F966A389D7B}" type="sibTrans" cxnId="{2AB62CDE-54CD-478B-99F0-468BE5087A77}">
      <dgm:prSet/>
      <dgm:spPr/>
      <dgm:t>
        <a:bodyPr/>
        <a:lstStyle/>
        <a:p>
          <a:endParaRPr lang="en-US"/>
        </a:p>
      </dgm:t>
    </dgm:pt>
    <dgm:pt modelId="{7F6B59E8-F95C-4625-AC5C-369A9E8E3461}" type="pres">
      <dgm:prSet presAssocID="{5E6D3D67-E481-41FA-9335-419891460D57}" presName="compositeShape" presStyleCnt="0">
        <dgm:presLayoutVars>
          <dgm:chMax val="7"/>
          <dgm:dir/>
          <dgm:resizeHandles val="exact"/>
        </dgm:presLayoutVars>
      </dgm:prSet>
      <dgm:spPr/>
    </dgm:pt>
    <dgm:pt modelId="{4F8B917E-8024-46F9-BACA-4D31BAEE39C1}" type="pres">
      <dgm:prSet presAssocID="{745D816F-1763-423C-9D25-6197561FCC22}" presName="circ1" presStyleLbl="vennNode1" presStyleIdx="0" presStyleCnt="3"/>
      <dgm:spPr/>
      <dgm:t>
        <a:bodyPr/>
        <a:lstStyle/>
        <a:p>
          <a:endParaRPr lang="en-US"/>
        </a:p>
      </dgm:t>
    </dgm:pt>
    <dgm:pt modelId="{76773D20-3521-4D52-9FC4-6651BA97CCC7}" type="pres">
      <dgm:prSet presAssocID="{745D816F-1763-423C-9D25-6197561FCC2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75E838-6928-4B54-AAF9-6C5A349EF648}" type="pres">
      <dgm:prSet presAssocID="{80C2EA6E-7B39-4291-A0F3-2C17A1CAA426}" presName="circ2" presStyleLbl="vennNode1" presStyleIdx="1" presStyleCnt="3"/>
      <dgm:spPr/>
      <dgm:t>
        <a:bodyPr/>
        <a:lstStyle/>
        <a:p>
          <a:endParaRPr lang="en-US"/>
        </a:p>
      </dgm:t>
    </dgm:pt>
    <dgm:pt modelId="{2B74893F-2005-4FFE-805E-9B622209B7D1}" type="pres">
      <dgm:prSet presAssocID="{80C2EA6E-7B39-4291-A0F3-2C17A1CAA42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1C5A5-C938-401D-9685-7AAB046C68FD}" type="pres">
      <dgm:prSet presAssocID="{C7DB181C-7EC8-4DF5-A0B0-DD0366B4B0A1}" presName="circ3" presStyleLbl="vennNode1" presStyleIdx="2" presStyleCnt="3"/>
      <dgm:spPr/>
      <dgm:t>
        <a:bodyPr/>
        <a:lstStyle/>
        <a:p>
          <a:endParaRPr lang="en-US"/>
        </a:p>
      </dgm:t>
    </dgm:pt>
    <dgm:pt modelId="{4D2AEE43-5EF0-4E98-8AFA-3C34ECFE91EB}" type="pres">
      <dgm:prSet presAssocID="{C7DB181C-7EC8-4DF5-A0B0-DD0366B4B0A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E810A5-35E2-433D-BA5E-9DDD4B419FDA}" srcId="{5E6D3D67-E481-41FA-9335-419891460D57}" destId="{80C2EA6E-7B39-4291-A0F3-2C17A1CAA426}" srcOrd="1" destOrd="0" parTransId="{41423957-D01F-4333-8B4B-A7B9D255D6FE}" sibTransId="{8751BE34-2088-4581-86CE-C983C066AF76}"/>
    <dgm:cxn modelId="{6B8145E9-5EB8-4BBC-B123-2298F561A599}" type="presOf" srcId="{C7DB181C-7EC8-4DF5-A0B0-DD0366B4B0A1}" destId="{4D2AEE43-5EF0-4E98-8AFA-3C34ECFE91EB}" srcOrd="1" destOrd="0" presId="urn:microsoft.com/office/officeart/2005/8/layout/venn1"/>
    <dgm:cxn modelId="{C0506424-EE44-46EE-A759-EEDCCB441F05}" srcId="{5E6D3D67-E481-41FA-9335-419891460D57}" destId="{745D816F-1763-423C-9D25-6197561FCC22}" srcOrd="0" destOrd="0" parTransId="{1CCBD2FA-58EA-4CFF-90EE-D17B580B4D84}" sibTransId="{EDA1D152-5877-4F65-898E-66A9B115BA28}"/>
    <dgm:cxn modelId="{2FD12359-2276-4C82-B2DB-BE2FF6549650}" type="presOf" srcId="{5E6D3D67-E481-41FA-9335-419891460D57}" destId="{7F6B59E8-F95C-4625-AC5C-369A9E8E3461}" srcOrd="0" destOrd="0" presId="urn:microsoft.com/office/officeart/2005/8/layout/venn1"/>
    <dgm:cxn modelId="{16972559-2E98-44B0-ADAD-9D8F23F5442A}" type="presOf" srcId="{80C2EA6E-7B39-4291-A0F3-2C17A1CAA426}" destId="{2B74893F-2005-4FFE-805E-9B622209B7D1}" srcOrd="1" destOrd="0" presId="urn:microsoft.com/office/officeart/2005/8/layout/venn1"/>
    <dgm:cxn modelId="{9234A803-18D9-4A67-9973-C491012D22D0}" type="presOf" srcId="{C7DB181C-7EC8-4DF5-A0B0-DD0366B4B0A1}" destId="{61D1C5A5-C938-401D-9685-7AAB046C68FD}" srcOrd="0" destOrd="0" presId="urn:microsoft.com/office/officeart/2005/8/layout/venn1"/>
    <dgm:cxn modelId="{9FFD8BA3-7D89-45DE-B28E-5DDC9A364215}" type="presOf" srcId="{745D816F-1763-423C-9D25-6197561FCC22}" destId="{4F8B917E-8024-46F9-BACA-4D31BAEE39C1}" srcOrd="0" destOrd="0" presId="urn:microsoft.com/office/officeart/2005/8/layout/venn1"/>
    <dgm:cxn modelId="{CE6C39EE-CF58-45EC-9EC6-6B99F595ED7B}" type="presOf" srcId="{745D816F-1763-423C-9D25-6197561FCC22}" destId="{76773D20-3521-4D52-9FC4-6651BA97CCC7}" srcOrd="1" destOrd="0" presId="urn:microsoft.com/office/officeart/2005/8/layout/venn1"/>
    <dgm:cxn modelId="{2AB62CDE-54CD-478B-99F0-468BE5087A77}" srcId="{5E6D3D67-E481-41FA-9335-419891460D57}" destId="{C7DB181C-7EC8-4DF5-A0B0-DD0366B4B0A1}" srcOrd="2" destOrd="0" parTransId="{CD7D64D7-6B02-433A-965F-937F57569EBF}" sibTransId="{413DCB5C-7F73-4B57-980C-9F966A389D7B}"/>
    <dgm:cxn modelId="{54BFD205-A143-44B4-A70B-7623D4146A89}" type="presOf" srcId="{80C2EA6E-7B39-4291-A0F3-2C17A1CAA426}" destId="{D075E838-6928-4B54-AAF9-6C5A349EF648}" srcOrd="0" destOrd="0" presId="urn:microsoft.com/office/officeart/2005/8/layout/venn1"/>
    <dgm:cxn modelId="{53906DDB-E7BC-480E-845D-8B0E457CC841}" type="presParOf" srcId="{7F6B59E8-F95C-4625-AC5C-369A9E8E3461}" destId="{4F8B917E-8024-46F9-BACA-4D31BAEE39C1}" srcOrd="0" destOrd="0" presId="urn:microsoft.com/office/officeart/2005/8/layout/venn1"/>
    <dgm:cxn modelId="{C0A52A8E-5C29-4439-AE3D-9203B1244EA5}" type="presParOf" srcId="{7F6B59E8-F95C-4625-AC5C-369A9E8E3461}" destId="{76773D20-3521-4D52-9FC4-6651BA97CCC7}" srcOrd="1" destOrd="0" presId="urn:microsoft.com/office/officeart/2005/8/layout/venn1"/>
    <dgm:cxn modelId="{A9DF7D17-3671-40F3-B7D1-90EA5E10EB3C}" type="presParOf" srcId="{7F6B59E8-F95C-4625-AC5C-369A9E8E3461}" destId="{D075E838-6928-4B54-AAF9-6C5A349EF648}" srcOrd="2" destOrd="0" presId="urn:microsoft.com/office/officeart/2005/8/layout/venn1"/>
    <dgm:cxn modelId="{740A80C2-965A-404F-BEFF-C8FB73C30F4E}" type="presParOf" srcId="{7F6B59E8-F95C-4625-AC5C-369A9E8E3461}" destId="{2B74893F-2005-4FFE-805E-9B622209B7D1}" srcOrd="3" destOrd="0" presId="urn:microsoft.com/office/officeart/2005/8/layout/venn1"/>
    <dgm:cxn modelId="{D3ED6661-8B51-453B-9E3A-EA64F7BBE45C}" type="presParOf" srcId="{7F6B59E8-F95C-4625-AC5C-369A9E8E3461}" destId="{61D1C5A5-C938-401D-9685-7AAB046C68FD}" srcOrd="4" destOrd="0" presId="urn:microsoft.com/office/officeart/2005/8/layout/venn1"/>
    <dgm:cxn modelId="{BF8755D3-047D-4E2C-A377-A8764284EE72}" type="presParOf" srcId="{7F6B59E8-F95C-4625-AC5C-369A9E8E3461}" destId="{4D2AEE43-5EF0-4E98-8AFA-3C34ECFE91E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8B917E-8024-46F9-BACA-4D31BAEE39C1}">
      <dsp:nvSpPr>
        <dsp:cNvPr id="0" name=""/>
        <dsp:cNvSpPr/>
      </dsp:nvSpPr>
      <dsp:spPr>
        <a:xfrm>
          <a:off x="2422683" y="59392"/>
          <a:ext cx="2850832" cy="2850832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Tech</a:t>
          </a:r>
          <a:endParaRPr lang="en-US" sz="2600" kern="1200" dirty="0"/>
        </a:p>
      </dsp:txBody>
      <dsp:txXfrm>
        <a:off x="2802794" y="558287"/>
        <a:ext cx="2090610" cy="1282874"/>
      </dsp:txXfrm>
    </dsp:sp>
    <dsp:sp modelId="{D075E838-6928-4B54-AAF9-6C5A349EF648}">
      <dsp:nvSpPr>
        <dsp:cNvPr id="0" name=""/>
        <dsp:cNvSpPr/>
      </dsp:nvSpPr>
      <dsp:spPr>
        <a:xfrm>
          <a:off x="3451359" y="1841162"/>
          <a:ext cx="2850832" cy="2850832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Assessment</a:t>
          </a:r>
          <a:endParaRPr lang="en-US" sz="2600" kern="1200" dirty="0"/>
        </a:p>
      </dsp:txBody>
      <dsp:txXfrm>
        <a:off x="4323238" y="2577627"/>
        <a:ext cx="1710499" cy="1567957"/>
      </dsp:txXfrm>
    </dsp:sp>
    <dsp:sp modelId="{61D1C5A5-C938-401D-9685-7AAB046C68FD}">
      <dsp:nvSpPr>
        <dsp:cNvPr id="0" name=""/>
        <dsp:cNvSpPr/>
      </dsp:nvSpPr>
      <dsp:spPr>
        <a:xfrm>
          <a:off x="1394008" y="1841162"/>
          <a:ext cx="2850832" cy="2850832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Pedagogy</a:t>
          </a:r>
          <a:endParaRPr lang="en-US" sz="2600" kern="1200" dirty="0"/>
        </a:p>
      </dsp:txBody>
      <dsp:txXfrm>
        <a:off x="1662461" y="2577627"/>
        <a:ext cx="1710499" cy="1567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4FB92-8802-4723-BA8E-FD6DA4B4AEDC}" type="datetimeFigureOut">
              <a:rPr lang="en-US" smtClean="0"/>
              <a:pPr/>
              <a:t>3/6/2010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501C6-A518-4317-916C-2385DE45E9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99A31-AA62-414D-9F36-AD246F32C2F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group highlight throughout</a:t>
            </a:r>
            <a:r>
              <a:rPr lang="en-US" baseline="0" dirty="0" smtClean="0"/>
              <a:t> the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this is LARGE group facilitation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85D98-241E-4BE8-B934-96CA8E6FDD3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Magic 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this is LARGE group facilitation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85D98-241E-4BE8-B934-96CA8E6FDD3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Magic 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Handout in handout package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501C6-A518-4317-916C-2385DE45E95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subtitle style</a:t>
            </a:r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146EBC-FB8A-4EB0-9DA2-76F7138D0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4B9A2-2524-4B42-BC35-80A78664B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1BB9F-1C24-479F-BC4D-B86C9438F1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2E96-C286-4AC0-9FE1-ECB0B4B39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8C64-CA2B-4974-80C2-2E573C0B22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E5D73-F58F-4E6D-82B0-662394E081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39E65-1866-4639-BFFD-D6DACFFD88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452E3-4A75-44F3-A5AF-29DD4EE8F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699E6-CEB8-4BB6-8E56-EA811F531A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45D54-EF78-46EF-8AB5-71BAB6C2EA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355A1-28B8-48E0-B457-A527B1CFDF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65EC57-1D2E-4086-8E3D-AB68AD60141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lwisher.com/wall/cesdaisi" TargetMode="Externa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9,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What are Focus Groups?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9"/>
            <a:ext cx="8167718" cy="4441844"/>
          </a:xfrm>
        </p:spPr>
        <p:txBody>
          <a:bodyPr/>
          <a:lstStyle/>
          <a:p>
            <a:r>
              <a:rPr lang="en-US" dirty="0" smtClean="0"/>
              <a:t>Small group of people (participants) discuss their experiences and perceptions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Explore topic(s) in depth by responding to set of pre-determined questions</a:t>
            </a:r>
          </a:p>
          <a:p>
            <a:r>
              <a:rPr lang="en-US" dirty="0" smtClean="0"/>
              <a:t>Moderators manage the discussion</a:t>
            </a:r>
          </a:p>
          <a:p>
            <a:r>
              <a:rPr lang="en-US" dirty="0" smtClean="0"/>
              <a:t>Note-takers record what participants say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Moderator and note-taker prepare a report that summarizes the discussion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6357959"/>
            <a:ext cx="75724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http://www.wellesley.edu/NECASL/Pdf/NCA&amp;T_FocusGroups_9-14-08_WebsiteRevision.pdf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Roles and Responsibilities:</a:t>
            </a:r>
            <a:br>
              <a:rPr lang="en-US" b="1" dirty="0" smtClean="0">
                <a:solidFill>
                  <a:srgbClr val="66FF33"/>
                </a:solidFill>
              </a:rPr>
            </a:br>
            <a:r>
              <a:rPr lang="en-US" b="1" dirty="0" smtClean="0">
                <a:solidFill>
                  <a:srgbClr val="66FF33"/>
                </a:solidFill>
              </a:rPr>
              <a:t>Moderator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Establishing rapport</a:t>
            </a:r>
          </a:p>
          <a:p>
            <a:r>
              <a:rPr lang="en-US" dirty="0" smtClean="0"/>
              <a:t>Moderator’s script—more or less structured</a:t>
            </a:r>
          </a:p>
          <a:p>
            <a:r>
              <a:rPr lang="en-US" dirty="0" smtClean="0"/>
              <a:t>Will moderator call on participants or ask for participants to volunteer</a:t>
            </a:r>
          </a:p>
          <a:p>
            <a:r>
              <a:rPr lang="en-US" dirty="0" smtClean="0"/>
              <a:t>Inclusiveness</a:t>
            </a:r>
          </a:p>
          <a:p>
            <a:r>
              <a:rPr lang="en-US" dirty="0" smtClean="0"/>
              <a:t>Professionalism</a:t>
            </a:r>
          </a:p>
          <a:p>
            <a:r>
              <a:rPr lang="en-US" dirty="0" smtClean="0"/>
              <a:t>Concluding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Roles and Responsibilities:</a:t>
            </a:r>
            <a:br>
              <a:rPr lang="en-US" b="1" dirty="0" smtClean="0">
                <a:solidFill>
                  <a:srgbClr val="66FF33"/>
                </a:solidFill>
              </a:rPr>
            </a:br>
            <a:r>
              <a:rPr lang="en-US" b="1" dirty="0" smtClean="0">
                <a:solidFill>
                  <a:srgbClr val="66FF33"/>
                </a:solidFill>
              </a:rPr>
              <a:t>Moderator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Deciding when to let conversation flow and when to redirect conversation</a:t>
            </a:r>
          </a:p>
          <a:p>
            <a:r>
              <a:rPr lang="en-US" dirty="0" smtClean="0"/>
              <a:t>Avoiding bandwagon effect</a:t>
            </a:r>
          </a:p>
          <a:p>
            <a:r>
              <a:rPr lang="en-US" dirty="0" smtClean="0"/>
              <a:t>Determining when participants are holding back</a:t>
            </a:r>
          </a:p>
          <a:p>
            <a:r>
              <a:rPr lang="en-US" dirty="0" smtClean="0"/>
              <a:t>Working with strong emotions</a:t>
            </a:r>
          </a:p>
          <a:p>
            <a:r>
              <a:rPr lang="en-US" dirty="0" smtClean="0"/>
              <a:t>Encouraging equal participation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Roles and Responsibilities:</a:t>
            </a:r>
            <a:br>
              <a:rPr lang="en-US" b="1" dirty="0" smtClean="0">
                <a:solidFill>
                  <a:srgbClr val="66FF33"/>
                </a:solidFill>
              </a:rPr>
            </a:br>
            <a:r>
              <a:rPr lang="en-US" b="1" dirty="0" smtClean="0">
                <a:solidFill>
                  <a:srgbClr val="66FF33"/>
                </a:solidFill>
              </a:rPr>
              <a:t>Note Taker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Reviewing notes afterwards</a:t>
            </a:r>
          </a:p>
          <a:p>
            <a:r>
              <a:rPr lang="en-US" dirty="0" smtClean="0"/>
              <a:t>Summarizing notes</a:t>
            </a:r>
          </a:p>
          <a:p>
            <a:r>
              <a:rPr lang="en-US" dirty="0" smtClean="0"/>
              <a:t>Shortcuts</a:t>
            </a:r>
          </a:p>
          <a:p>
            <a:r>
              <a:rPr lang="en-US" dirty="0" smtClean="0"/>
              <a:t>What to write down—recognizing good quotes</a:t>
            </a:r>
          </a:p>
          <a:p>
            <a:r>
              <a:rPr lang="en-US" dirty="0" smtClean="0"/>
              <a:t>Description, not 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Challenges of Taking Notes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8"/>
            <a:ext cx="8024842" cy="4751387"/>
          </a:xfrm>
        </p:spPr>
        <p:txBody>
          <a:bodyPr/>
          <a:lstStyle/>
          <a:p>
            <a:r>
              <a:rPr lang="en-US" dirty="0" smtClean="0"/>
              <a:t>Conversation can go very quickly—frequent changes in speed</a:t>
            </a:r>
          </a:p>
          <a:p>
            <a:r>
              <a:rPr lang="en-US" dirty="0" smtClean="0"/>
              <a:t>Participants build off of what one another say—keeping track of the thread of the conversation</a:t>
            </a:r>
          </a:p>
          <a:p>
            <a:r>
              <a:rPr lang="en-US" dirty="0" smtClean="0"/>
              <a:t>Finding balance between taking notes verbatim and summarizing</a:t>
            </a:r>
          </a:p>
          <a:p>
            <a:r>
              <a:rPr lang="en-US" dirty="0" smtClean="0"/>
              <a:t>Note taker fatigue</a:t>
            </a:r>
          </a:p>
          <a:p>
            <a:r>
              <a:rPr lang="en-US" dirty="0" smtClean="0"/>
              <a:t>Using laptop vs. taking notes by hand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Practical Considerations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participants?</a:t>
            </a:r>
          </a:p>
          <a:p>
            <a:r>
              <a:rPr lang="en-US" dirty="0" smtClean="0"/>
              <a:t>How to choose participants?</a:t>
            </a:r>
          </a:p>
          <a:p>
            <a:r>
              <a:rPr lang="en-US" dirty="0" smtClean="0"/>
              <a:t>Similar or dissimilar participants?</a:t>
            </a:r>
          </a:p>
          <a:p>
            <a:r>
              <a:rPr lang="en-US" dirty="0" smtClean="0"/>
              <a:t>How long should they last?</a:t>
            </a:r>
          </a:p>
          <a:p>
            <a:r>
              <a:rPr lang="en-US" dirty="0" smtClean="0"/>
              <a:t>How many questions?</a:t>
            </a:r>
          </a:p>
          <a:p>
            <a:r>
              <a:rPr lang="en-US" dirty="0" smtClean="0"/>
              <a:t>Where should they be held?</a:t>
            </a:r>
          </a:p>
          <a:p>
            <a:r>
              <a:rPr lang="en-US" dirty="0" smtClean="0"/>
              <a:t>How should the room be arranged?</a:t>
            </a:r>
          </a:p>
          <a:p>
            <a:r>
              <a:rPr lang="en-US" dirty="0" smtClean="0"/>
              <a:t>What not to wear?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FF33"/>
                </a:solidFill>
              </a:rPr>
              <a:t>Ethical Issues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Obtain participants’ informed consent</a:t>
            </a:r>
          </a:p>
          <a:p>
            <a:r>
              <a:rPr lang="en-US" dirty="0" smtClean="0"/>
              <a:t>Non-disclosure agreement</a:t>
            </a:r>
          </a:p>
          <a:p>
            <a:r>
              <a:rPr lang="en-US" dirty="0" smtClean="0"/>
              <a:t>Confidentiality</a:t>
            </a:r>
          </a:p>
          <a:p>
            <a:r>
              <a:rPr lang="en-US" dirty="0" smtClean="0"/>
              <a:t>Respect</a:t>
            </a:r>
          </a:p>
          <a:p>
            <a:pPr lvl="1"/>
            <a:r>
              <a:rPr lang="en-US" dirty="0" smtClean="0"/>
              <a:t>For others’ opinions</a:t>
            </a:r>
          </a:p>
          <a:p>
            <a:pPr lvl="1"/>
            <a:r>
              <a:rPr lang="en-US" dirty="0" smtClean="0"/>
              <a:t>For others’ privacy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group: practice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Self reflection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 Effectiveness Framework</a:t>
            </a:r>
            <a:endParaRPr lang="en-US" dirty="0"/>
          </a:p>
        </p:txBody>
      </p:sp>
      <p:pic>
        <p:nvPicPr>
          <p:cNvPr id="3074" name="Picture 2" descr="D:\Documents and Settings\lsteele\Local Settings\Temporary Internet Files\Content.IE5\VVKK40KB\MCj038974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85705">
            <a:off x="5163512" y="1045788"/>
            <a:ext cx="2214578" cy="3884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Focus Group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</a:p>
          <a:p>
            <a:r>
              <a:rPr lang="en-US" dirty="0" smtClean="0"/>
              <a:t>“Rules of Engagement”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D:\Documents and Settings\lsteele\Local Settings\Temporary Internet Files\Content.IE5\7IP4XY05\MCj043255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Big Picture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6385" name="Picture 1" descr="D:\Documents and Settings\bmulholland\Local Settings\Temporary Internet Files\Content.IE5\3G8SPEAC\MPj0442177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00174"/>
            <a:ext cx="6248400" cy="50085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3581400"/>
            <a:ext cx="1757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2895600"/>
            <a:ext cx="1685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Assessment	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3500438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Pedagogy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4191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Curriculum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547738">
            <a:off x="1867940" y="5529629"/>
            <a:ext cx="3096638" cy="380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 Century Skills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560802">
            <a:off x="1784179" y="2294895"/>
            <a:ext cx="197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Inspiring Ed.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058550">
            <a:off x="5158256" y="2026309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School Act/TQS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560802">
            <a:off x="5429191" y="5352511"/>
            <a:ext cx="24277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 the Direction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773238"/>
            <a:ext cx="8215370" cy="4751387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1. Choose a recorder (</a:t>
            </a:r>
            <a:r>
              <a:rPr lang="en-US" dirty="0" smtClean="0">
                <a:solidFill>
                  <a:srgbClr val="FFFF00"/>
                </a:solidFill>
              </a:rPr>
              <a:t>tallest</a:t>
            </a:r>
            <a:r>
              <a:rPr lang="en-US" dirty="0" smtClean="0"/>
              <a:t> person)</a:t>
            </a:r>
          </a:p>
          <a:p>
            <a:pPr marL="514350" indent="-514350">
              <a:buNone/>
            </a:pPr>
            <a:r>
              <a:rPr lang="en-US" dirty="0" smtClean="0"/>
              <a:t>2. Recorder writes all ideas on chart paper provided.</a:t>
            </a:r>
          </a:p>
          <a:p>
            <a:pPr marL="514350" indent="-514350">
              <a:buNone/>
            </a:pPr>
            <a:r>
              <a:rPr lang="en-US" dirty="0" smtClean="0"/>
              <a:t>3. Recorder ensures all participants at table have a voice.</a:t>
            </a:r>
          </a:p>
          <a:p>
            <a:pPr marL="514350" indent="-514350">
              <a:buNone/>
            </a:pPr>
            <a:r>
              <a:rPr lang="en-US" dirty="0" smtClean="0"/>
              <a:t>4. When done, put a star      beside one idea you will share with the large group.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1SR38BOK\MPj044116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14818"/>
            <a:ext cx="617062" cy="78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428869"/>
            <a:ext cx="7696200" cy="2714644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 1: </a:t>
            </a:r>
            <a:r>
              <a:rPr lang="en-US" dirty="0" smtClean="0"/>
              <a:t>What do you see or hear that lets you know your students are engaged in your classroom?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Debrief</a:t>
            </a:r>
            <a:endParaRPr lang="en-US" dirty="0"/>
          </a:p>
        </p:txBody>
      </p:sp>
      <p:pic>
        <p:nvPicPr>
          <p:cNvPr id="265219" name="Picture 3" descr="D:\Documents and Settings\lsteele\Local Settings\Temporary Internet Files\Content.IE5\1SR38BOK\MPj0405404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700" y="1862931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785926"/>
            <a:ext cx="8215370" cy="4024319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1. Self reflection on own </a:t>
            </a:r>
            <a:r>
              <a:rPr lang="en-US" dirty="0" smtClean="0"/>
              <a:t>sheet (3-5 min).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Choose a recorder (</a:t>
            </a:r>
            <a:r>
              <a:rPr lang="en-US" dirty="0" smtClean="0">
                <a:solidFill>
                  <a:srgbClr val="FFFF00"/>
                </a:solidFill>
              </a:rPr>
              <a:t>shortest person</a:t>
            </a:r>
            <a:r>
              <a:rPr lang="en-US" dirty="0" smtClean="0"/>
              <a:t>).</a:t>
            </a:r>
          </a:p>
          <a:p>
            <a:pPr marL="514350" indent="-514350">
              <a:buNone/>
            </a:pPr>
            <a:r>
              <a:rPr lang="en-US" dirty="0" smtClean="0"/>
              <a:t>3. Recorder writes down group ideas on a </a:t>
            </a:r>
            <a:r>
              <a:rPr lang="en-US" dirty="0" smtClean="0">
                <a:solidFill>
                  <a:srgbClr val="66FF33"/>
                </a:solidFill>
              </a:rPr>
              <a:t>group recording sheet </a:t>
            </a:r>
            <a:r>
              <a:rPr lang="en-US" dirty="0" smtClean="0"/>
              <a:t>for the table</a:t>
            </a:r>
          </a:p>
          <a:p>
            <a:pPr marL="514350" indent="-514350">
              <a:buNone/>
            </a:pPr>
            <a:r>
              <a:rPr lang="en-US" dirty="0" smtClean="0"/>
              <a:t>4. When done, put a star        beside one idea you will share with the large group.</a:t>
            </a:r>
          </a:p>
          <a:p>
            <a:pPr marL="514350" indent="-514350">
              <a:buNone/>
            </a:pPr>
            <a:r>
              <a:rPr lang="en-US" dirty="0" smtClean="0"/>
              <a:t>5. Recorder collects all sheets.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1SR38BOK\MPj044116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00504"/>
            <a:ext cx="448786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Exercise: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428869"/>
            <a:ext cx="7696200" cy="2714644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Question 2: </a:t>
            </a:r>
          </a:p>
          <a:p>
            <a:r>
              <a:rPr lang="en-US" dirty="0" smtClean="0"/>
              <a:t>Thinking about instructional and assessment practices, what do you do to facilitate student engagement?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pic>
        <p:nvPicPr>
          <p:cNvPr id="265219" name="Picture 3" descr="D:\Documents and Settings\lsteele\Local Settings\Temporary Internet Files\Content.IE5\1SR38BOK\MPj0405404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700" y="1862931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Wrap Up teacher focus group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VVKK40KB\MMj0236303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71744"/>
            <a:ext cx="3253942" cy="3014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notice about the facilitation process of a LARGE GROUP?</a:t>
            </a:r>
          </a:p>
          <a:p>
            <a:r>
              <a:rPr lang="en-US" dirty="0" smtClean="0"/>
              <a:t>Questions.</a:t>
            </a:r>
          </a:p>
          <a:p>
            <a:r>
              <a:rPr lang="en-US" dirty="0" smtClean="0">
                <a:solidFill>
                  <a:srgbClr val="66FF33"/>
                </a:solidFill>
              </a:rPr>
              <a:t>Games</a:t>
            </a:r>
          </a:p>
          <a:p>
            <a:endParaRPr lang="en-US" dirty="0"/>
          </a:p>
        </p:txBody>
      </p:sp>
      <p:pic>
        <p:nvPicPr>
          <p:cNvPr id="266242" name="Picture 2" descr="D:\Documents and Settings\lsteele\Local Settings\Temporary Internet Files\Content.IE5\VVKK40KB\MPj043316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00372"/>
            <a:ext cx="4557722" cy="342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</a:t>
            </a:r>
            <a:r>
              <a:rPr lang="en-US" dirty="0" smtClean="0"/>
              <a:t>Testing Questions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Process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10:30 – 11:45</a:t>
            </a:r>
          </a:p>
          <a:p>
            <a:r>
              <a:rPr lang="en-US" dirty="0" smtClean="0"/>
              <a:t>Find your “Focus Group” and room (see wiki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Get and envelope of directions from Lissa</a:t>
            </a:r>
          </a:p>
          <a:p>
            <a:endParaRPr lang="en-US" dirty="0" smtClean="0"/>
          </a:p>
          <a:p>
            <a:r>
              <a:rPr lang="en-US" dirty="0" smtClean="0"/>
              <a:t>Ask us for help (</a:t>
            </a:r>
            <a:r>
              <a:rPr lang="en-US" dirty="0" err="1" smtClean="0"/>
              <a:t>Chatzy</a:t>
            </a:r>
            <a:r>
              <a:rPr lang="en-US" dirty="0" smtClean="0"/>
              <a:t> or in person)</a:t>
            </a:r>
            <a:endParaRPr lang="en-US" dirty="0" smtClean="0"/>
          </a:p>
          <a:p>
            <a:pPr lvl="1"/>
            <a:endParaRPr lang="en-US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Goals</a:t>
            </a:r>
            <a:endParaRPr lang="en-US" dirty="0">
              <a:solidFill>
                <a:srgbClr val="FF99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SMALL GROUP facilitation</a:t>
            </a:r>
          </a:p>
          <a:p>
            <a:pPr lvl="1"/>
            <a:r>
              <a:rPr lang="en-US" sz="2400" dirty="0" smtClean="0">
                <a:solidFill>
                  <a:srgbClr val="FF9900"/>
                </a:solidFill>
              </a:rPr>
              <a:t>Practice starting &amp; ending a focus group </a:t>
            </a:r>
          </a:p>
          <a:p>
            <a:pPr lvl="1"/>
            <a:r>
              <a:rPr lang="en-US" sz="2400" dirty="0" smtClean="0">
                <a:solidFill>
                  <a:srgbClr val="FF9900"/>
                </a:solidFill>
              </a:rPr>
              <a:t>Practice asking questions and recording data</a:t>
            </a:r>
          </a:p>
          <a:p>
            <a:pPr lvl="1"/>
            <a:r>
              <a:rPr lang="en-US" sz="2400" dirty="0" smtClean="0">
                <a:solidFill>
                  <a:srgbClr val="FF9900"/>
                </a:solidFill>
              </a:rPr>
              <a:t>Collect actual data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Debrief and critique questions and process of focus group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Focus Group Data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8"/>
            <a:ext cx="7696200" cy="4870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11:45 – 12:15</a:t>
            </a:r>
          </a:p>
          <a:p>
            <a:r>
              <a:rPr lang="en-US" dirty="0" smtClean="0"/>
              <a:t>Debrief with moderator(s) afterwards to discuss main themes</a:t>
            </a:r>
          </a:p>
          <a:p>
            <a:r>
              <a:rPr lang="en-US" dirty="0" smtClean="0"/>
              <a:t>Clean up notes as soon as possible</a:t>
            </a:r>
          </a:p>
          <a:p>
            <a:r>
              <a:rPr lang="en-US" dirty="0" smtClean="0"/>
              <a:t>Fill out a post-focus group summary form as soon as possible </a:t>
            </a:r>
          </a:p>
          <a:p>
            <a:r>
              <a:rPr lang="en-US" dirty="0" smtClean="0"/>
              <a:t>Challenges of summarizing focus groups</a:t>
            </a:r>
          </a:p>
          <a:p>
            <a:r>
              <a:rPr lang="en-US" dirty="0" smtClean="0"/>
              <a:t>How detailed should the summaries be?</a:t>
            </a:r>
          </a:p>
          <a:p>
            <a:r>
              <a:rPr lang="en-US" dirty="0" smtClean="0"/>
              <a:t>What’s worth including?</a:t>
            </a:r>
          </a:p>
          <a:p>
            <a:r>
              <a:rPr lang="en-US" dirty="0" smtClean="0"/>
              <a:t>Should I quote directly?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99"/>
                </a:solidFill>
              </a:rPr>
              <a:t>Essential Question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What is student engagement in a connected age?</a:t>
            </a:r>
          </a:p>
          <a:p>
            <a:endParaRPr lang="en-US" dirty="0"/>
          </a:p>
        </p:txBody>
      </p:sp>
      <p:pic>
        <p:nvPicPr>
          <p:cNvPr id="7" name="Content Placeholder 6" descr="hands-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571604" y="3857628"/>
            <a:ext cx="5691868" cy="15716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lsteele\Local Settings\Temporary Internet Files\Content.IE5\VVKK40KB\MCj038974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145820">
            <a:off x="6289518" y="2467664"/>
            <a:ext cx="2389376" cy="41913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Group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714488"/>
            <a:ext cx="7696200" cy="4751387"/>
          </a:xfrm>
        </p:spPr>
        <p:txBody>
          <a:bodyPr/>
          <a:lstStyle/>
          <a:p>
            <a:r>
              <a:rPr lang="en-US" dirty="0" smtClean="0"/>
              <a:t>Highlight </a:t>
            </a:r>
            <a:r>
              <a:rPr lang="en-US" dirty="0" smtClean="0">
                <a:solidFill>
                  <a:srgbClr val="FFFF00"/>
                </a:solidFill>
              </a:rPr>
              <a:t>major quotes, key points</a:t>
            </a:r>
            <a:r>
              <a:rPr lang="en-US" dirty="0" smtClean="0"/>
              <a:t>, and or themes that emerge from the data</a:t>
            </a:r>
          </a:p>
          <a:p>
            <a:pPr lvl="1"/>
            <a:r>
              <a:rPr lang="en-US" dirty="0" smtClean="0"/>
              <a:t>Things participants seemed most interested in talking about</a:t>
            </a:r>
          </a:p>
          <a:p>
            <a:pPr lvl="1"/>
            <a:r>
              <a:rPr lang="en-US" dirty="0" smtClean="0"/>
              <a:t>Main focus of the conversation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Great quotes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Analysis:  Practice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VVKK40KB\MCj0389740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 rot="12512478">
            <a:off x="1719495" y="1920913"/>
            <a:ext cx="2537916" cy="4451862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Analyze your own data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Think about </a:t>
            </a:r>
          </a:p>
          <a:p>
            <a:pPr lvl="1"/>
            <a:r>
              <a:rPr lang="en-US" dirty="0" smtClean="0"/>
              <a:t>What would you report?</a:t>
            </a:r>
          </a:p>
          <a:p>
            <a:pPr lvl="1"/>
            <a:r>
              <a:rPr lang="en-US" dirty="0" smtClean="0"/>
              <a:t>Do you have any good quotes?</a:t>
            </a:r>
          </a:p>
          <a:p>
            <a:pPr lvl="1"/>
            <a:r>
              <a:rPr lang="en-US" dirty="0" smtClean="0"/>
              <a:t>What overall statement might you make from this data?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12:15-1:00</a:t>
            </a:r>
            <a:endParaRPr lang="en-US" dirty="0"/>
          </a:p>
        </p:txBody>
      </p:sp>
      <p:pic>
        <p:nvPicPr>
          <p:cNvPr id="267266" name="Picture 2" descr="D:\Documents and Settings\lsteele\Local Settings\Temporary Internet Files\Content.IE5\7IP4XY05\MCj042987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500306"/>
            <a:ext cx="3789031" cy="3295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/>
              <a:t>Experiencing Engagement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>
          <a:xfrm>
            <a:off x="500034" y="1857364"/>
            <a:ext cx="4107652" cy="3489960"/>
          </a:xfrm>
        </p:spPr>
        <p:txBody>
          <a:bodyPr>
            <a:normAutofit/>
          </a:bodyPr>
          <a:lstStyle/>
          <a:p>
            <a:r>
              <a:rPr lang="en-US" dirty="0" err="1" smtClean="0"/>
              <a:t>Schlechty’s</a:t>
            </a:r>
            <a:r>
              <a:rPr lang="en-US" dirty="0" smtClean="0"/>
              <a:t> 5 Levels of Engagement</a:t>
            </a:r>
          </a:p>
          <a:p>
            <a:endParaRPr lang="en-US" dirty="0" smtClean="0"/>
          </a:p>
          <a:p>
            <a:pPr marL="514350" lvl="0" indent="-514350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1.Engagement</a:t>
            </a:r>
          </a:p>
          <a:p>
            <a:pPr marL="514350" lvl="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“I’m in the zone”</a:t>
            </a:r>
            <a:endParaRPr lang="en-US" dirty="0"/>
          </a:p>
        </p:txBody>
      </p:sp>
      <p:pic>
        <p:nvPicPr>
          <p:cNvPr id="1027" name="Picture 3" descr="D:\Documents and Settings\lsteele\Local Settings\Temporary Internet Files\Content.IE5\19OSRBA5\MCj007882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85926"/>
            <a:ext cx="4171950" cy="35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2. Strategic Compliance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42910" y="1428736"/>
            <a:ext cx="3931920" cy="34899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better be worth my time!  If it is, I’ll commit, if not, I’ll quit.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7IP4XY05\MCj007872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00240"/>
            <a:ext cx="3530379" cy="3934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3. Ritual Compliance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 lvl="0"/>
            <a:r>
              <a:rPr lang="en-US" dirty="0" smtClean="0"/>
              <a:t>What </a:t>
            </a:r>
            <a:r>
              <a:rPr lang="en-US" dirty="0"/>
              <a:t>do I have to do to get this over </a:t>
            </a:r>
            <a:r>
              <a:rPr lang="en-US" dirty="0" smtClean="0"/>
              <a:t>with and </a:t>
            </a:r>
            <a:r>
              <a:rPr lang="en-US" dirty="0"/>
              <a:t>get </a:t>
            </a:r>
            <a:r>
              <a:rPr lang="en-US" dirty="0" smtClean="0"/>
              <a:t>out of here?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 descr="D:\Documents and Settings\lsteele\Local Settings\Temporary Internet Files\Content.IE5\VVKK40KB\MCj00787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390308"/>
            <a:ext cx="2822995" cy="3467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4. </a:t>
            </a:r>
            <a:r>
              <a:rPr lang="en-US" dirty="0" err="1" smtClean="0">
                <a:solidFill>
                  <a:srgbClr val="C00000"/>
                </a:solidFill>
              </a:rPr>
              <a:t>Retreatism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 smtClean="0"/>
              <a:t>I’d rather be_______________.</a:t>
            </a:r>
          </a:p>
          <a:p>
            <a:pPr lvl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What’s the point of this?</a:t>
            </a:r>
            <a:endParaRPr lang="en-US" dirty="0"/>
          </a:p>
        </p:txBody>
      </p:sp>
      <p:pic>
        <p:nvPicPr>
          <p:cNvPr id="3074" name="Picture 2" descr="D:\Documents and Settings\lsteele\Local Settings\Temporary Internet Files\Content.IE5\VVKK40KB\MCj00787180000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3116"/>
            <a:ext cx="3220048" cy="348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5. Rebellion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r>
              <a:rPr lang="en-US" dirty="0" smtClean="0"/>
              <a:t>You can’t make me…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D:\Documents and Settings\lsteele\Local Settings\Temporary Internet Files\Content.IE5\1SR38BOK\MCj007870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000240"/>
            <a:ext cx="2285205" cy="3943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Think back to when you were in high school.  You are entering math class. Think about your teacher and your experience within that class.  Rate your level of engagement.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</a:t>
            </a:r>
            <a:r>
              <a:rPr lang="en-US" dirty="0" smtClean="0"/>
              <a:t>. </a:t>
            </a:r>
            <a:r>
              <a:rPr lang="en-US" dirty="0" smtClean="0"/>
              <a:t>Think back to 3 weeks ago at Teachers’ Convention.  You are sitting and listening to the keynote </a:t>
            </a:r>
            <a:r>
              <a:rPr lang="en-US" dirty="0" err="1" smtClean="0"/>
              <a:t>Alfie</a:t>
            </a:r>
            <a:r>
              <a:rPr lang="en-US" dirty="0" smtClean="0"/>
              <a:t> Kohn. Rate your lever of engagement.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99"/>
                </a:solidFill>
              </a:rPr>
              <a:t>Goals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Pilot test focus group questions.</a:t>
            </a:r>
          </a:p>
          <a:p>
            <a:r>
              <a:rPr lang="en-US" dirty="0" smtClean="0"/>
              <a:t>Clarify data collection procedures.</a:t>
            </a:r>
          </a:p>
          <a:p>
            <a:r>
              <a:rPr lang="en-US" dirty="0" smtClean="0"/>
              <a:t>Examine current work in AISI through the lens of Student Engagement.</a:t>
            </a:r>
          </a:p>
          <a:p>
            <a:r>
              <a:rPr lang="en-US" dirty="0" smtClean="0"/>
              <a:t>Answer your questions.</a:t>
            </a:r>
            <a:endParaRPr lang="en-US" dirty="0"/>
          </a:p>
        </p:txBody>
      </p:sp>
      <p:pic>
        <p:nvPicPr>
          <p:cNvPr id="1026" name="Picture 2" descr="D:\Documents and Settings\lsteele\Local Settings\Temporary Internet Files\Content.IE5\1SR38BOK\MCj043162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500306"/>
            <a:ext cx="4071954" cy="4071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Think about your experience of earning you </a:t>
            </a:r>
            <a:r>
              <a:rPr lang="en-US" dirty="0" smtClean="0"/>
              <a:t>Education degree</a:t>
            </a:r>
            <a:r>
              <a:rPr lang="en-US" dirty="0"/>
              <a:t>.  Rate your level of </a:t>
            </a:r>
            <a:r>
              <a:rPr lang="en-US" dirty="0" smtClean="0"/>
              <a:t>engagement overall through that process.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</a:p>
          <a:p>
            <a:pPr lvl="1"/>
            <a:r>
              <a:rPr lang="en-US" dirty="0" smtClean="0"/>
              <a:t>How did you rate yourself</a:t>
            </a:r>
          </a:p>
          <a:p>
            <a:pPr lvl="1"/>
            <a:r>
              <a:rPr lang="en-US" dirty="0" smtClean="0"/>
              <a:t>Move to the rating that best describes you</a:t>
            </a:r>
          </a:p>
          <a:p>
            <a:pPr lvl="1"/>
            <a:r>
              <a:rPr lang="en-US" dirty="0" smtClean="0"/>
              <a:t>2 min. discussion</a:t>
            </a:r>
          </a:p>
          <a:p>
            <a:pPr lvl="1"/>
            <a:r>
              <a:rPr lang="en-US" dirty="0" smtClean="0">
                <a:solidFill>
                  <a:srgbClr val="66FF33"/>
                </a:solidFill>
              </a:rPr>
              <a:t>Spokesperson </a:t>
            </a:r>
            <a:r>
              <a:rPr lang="en-US" dirty="0" smtClean="0"/>
              <a:t>– share 1 </a:t>
            </a:r>
            <a:r>
              <a:rPr lang="en-US" dirty="0" smtClean="0"/>
              <a:t>reason why your group rated itself the way it did.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Scenario 2</a:t>
            </a:r>
          </a:p>
          <a:p>
            <a:r>
              <a:rPr lang="en-US" dirty="0" smtClean="0"/>
              <a:t>Scenario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mean by student engagement?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73238"/>
            <a:ext cx="8024842" cy="4751387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PART  1: (1:30 – 2:30</a:t>
            </a:r>
            <a:r>
              <a:rPr lang="en-US" dirty="0" smtClean="0">
                <a:solidFill>
                  <a:srgbClr val="66FF33"/>
                </a:solidFill>
              </a:rPr>
              <a:t>) – Rooms assigned</a:t>
            </a:r>
            <a:endParaRPr lang="en-US" dirty="0" smtClean="0">
              <a:solidFill>
                <a:srgbClr val="66FF33"/>
              </a:solidFill>
            </a:endParaRPr>
          </a:p>
          <a:p>
            <a:r>
              <a:rPr lang="en-US" dirty="0" smtClean="0"/>
              <a:t>Set criteria for </a:t>
            </a:r>
            <a:r>
              <a:rPr lang="en-US" dirty="0" smtClean="0"/>
              <a:t>student engagement</a:t>
            </a:r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PART 2: (2:30 – 3:00</a:t>
            </a:r>
            <a:r>
              <a:rPr lang="en-US" dirty="0" smtClean="0">
                <a:solidFill>
                  <a:srgbClr val="66FF33"/>
                </a:solidFill>
              </a:rPr>
              <a:t>) – Board Room</a:t>
            </a:r>
            <a:endParaRPr lang="en-US" dirty="0" smtClean="0">
              <a:solidFill>
                <a:srgbClr val="66FF33"/>
              </a:solidFill>
            </a:endParaRPr>
          </a:p>
          <a:p>
            <a:pPr>
              <a:buNone/>
            </a:pPr>
            <a:r>
              <a:rPr lang="en-US" dirty="0" smtClean="0"/>
              <a:t>Map out progress on AISI project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Part 1:  1:30 </a:t>
            </a:r>
            <a:r>
              <a:rPr lang="en-US" dirty="0" smtClean="0">
                <a:solidFill>
                  <a:srgbClr val="66FF33"/>
                </a:solidFill>
              </a:rPr>
              <a:t>– </a:t>
            </a:r>
            <a:r>
              <a:rPr lang="en-US" dirty="0" smtClean="0">
                <a:solidFill>
                  <a:srgbClr val="66FF33"/>
                </a:solidFill>
              </a:rPr>
              <a:t>2:30 (Rooms Assigned)</a:t>
            </a:r>
            <a:endParaRPr lang="en-US" dirty="0" smtClean="0">
              <a:solidFill>
                <a:srgbClr val="66FF33"/>
              </a:solidFill>
            </a:endParaRPr>
          </a:p>
          <a:p>
            <a:r>
              <a:rPr lang="en-US" dirty="0" smtClean="0"/>
              <a:t>Goal: Establish Criteria for</a:t>
            </a:r>
          </a:p>
          <a:p>
            <a:pPr lvl="1"/>
            <a:r>
              <a:rPr lang="en-US" dirty="0" smtClean="0"/>
              <a:t>student engagement </a:t>
            </a:r>
          </a:p>
          <a:p>
            <a:pPr lvl="1"/>
            <a:r>
              <a:rPr lang="en-US" dirty="0" smtClean="0"/>
              <a:t>Engaging tasks</a:t>
            </a:r>
          </a:p>
          <a:p>
            <a:pPr lvl="1"/>
            <a:r>
              <a:rPr lang="en-US" dirty="0" smtClean="0"/>
              <a:t>Engaging assessment</a:t>
            </a:r>
          </a:p>
          <a:p>
            <a:r>
              <a:rPr lang="en-US" dirty="0" smtClean="0"/>
              <a:t>References have been provided for you</a:t>
            </a:r>
          </a:p>
          <a:p>
            <a:r>
              <a:rPr lang="en-US" dirty="0" smtClean="0"/>
              <a:t>Enter your data into Google </a:t>
            </a:r>
            <a:r>
              <a:rPr lang="en-US" dirty="0" smtClean="0"/>
              <a:t>Form on wiki</a:t>
            </a:r>
            <a:endParaRPr lang="en-US" dirty="0" smtClean="0"/>
          </a:p>
          <a:p>
            <a:r>
              <a:rPr lang="en-US" dirty="0" smtClean="0">
                <a:solidFill>
                  <a:srgbClr val="66FF33"/>
                </a:solidFill>
              </a:rPr>
              <a:t>Return to Board Room at 2:30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your group</a:t>
            </a:r>
          </a:p>
          <a:p>
            <a:r>
              <a:rPr lang="en-US" dirty="0" smtClean="0"/>
              <a:t>Find your room</a:t>
            </a:r>
          </a:p>
          <a:p>
            <a:r>
              <a:rPr lang="en-US" dirty="0" smtClean="0"/>
              <a:t>You will need:</a:t>
            </a:r>
          </a:p>
          <a:p>
            <a:pPr lvl="1"/>
            <a:r>
              <a:rPr lang="en-US" dirty="0" smtClean="0"/>
              <a:t>Laptop &amp; AISI </a:t>
            </a:r>
            <a:r>
              <a:rPr lang="en-US" dirty="0" smtClean="0"/>
              <a:t>wiki</a:t>
            </a:r>
          </a:p>
          <a:p>
            <a:pPr lvl="1"/>
            <a:endParaRPr lang="en-US" dirty="0" smtClean="0"/>
          </a:p>
          <a:p>
            <a:r>
              <a:rPr lang="en-US" smtClean="0"/>
              <a:t>Return to Board Room at 2:30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66FF33"/>
                </a:solidFill>
              </a:rPr>
              <a:t>2:30 – 3:00</a:t>
            </a:r>
          </a:p>
          <a:p>
            <a:r>
              <a:rPr lang="en-US" dirty="0" smtClean="0"/>
              <a:t>Look at your criteria for student engagement</a:t>
            </a:r>
          </a:p>
          <a:p>
            <a:r>
              <a:rPr lang="en-US" dirty="0" smtClean="0"/>
              <a:t>Using Venn diagram provided, mind mapping software, chart paper…</a:t>
            </a:r>
          </a:p>
          <a:p>
            <a:pPr lvl="1"/>
            <a:r>
              <a:rPr lang="en-US" dirty="0" smtClean="0"/>
              <a:t>What have you done in AISI this year?</a:t>
            </a:r>
          </a:p>
          <a:p>
            <a:pPr lvl="1"/>
            <a:r>
              <a:rPr lang="en-US" dirty="0" smtClean="0"/>
              <a:t>Categorize</a:t>
            </a:r>
          </a:p>
          <a:p>
            <a:pPr lvl="1"/>
            <a:r>
              <a:rPr lang="en-US" dirty="0" smtClean="0"/>
              <a:t>Where are the gaps?</a:t>
            </a:r>
          </a:p>
          <a:p>
            <a:pPr lvl="1"/>
            <a:r>
              <a:rPr lang="en-US" dirty="0" smtClean="0"/>
              <a:t>Short term-long term goals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student engagement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0" y="1773238"/>
          <a:ext cx="7696200" cy="475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4357694"/>
            <a:ext cx="2357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Critical thinking; inquiry learning; problem based learning; instructional strategies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15206" y="4357694"/>
            <a:ext cx="1785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 cards, questioning, feedback,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72198" y="200024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Smart Boards, wikis, </a:t>
            </a:r>
            <a:r>
              <a:rPr lang="en-US" dirty="0" err="1" smtClean="0"/>
              <a:t>iTouch</a:t>
            </a:r>
            <a:r>
              <a:rPr lang="en-US" dirty="0" smtClean="0"/>
              <a:t>, </a:t>
            </a:r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400050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Student Engagement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school group through similar process related to student engagement</a:t>
            </a:r>
          </a:p>
          <a:p>
            <a:r>
              <a:rPr lang="en-US" dirty="0" smtClean="0"/>
              <a:t>Feedback on pilot test of questions</a:t>
            </a:r>
          </a:p>
          <a:p>
            <a:r>
              <a:rPr lang="en-US" dirty="0" smtClean="0"/>
              <a:t>AISI annual report template will be sent to each of you </a:t>
            </a:r>
            <a:r>
              <a:rPr lang="en-US" smtClean="0"/>
              <a:t>in next 2 weeks.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the 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9:00 – 9:30 – Welcome &amp; Catching Up</a:t>
            </a:r>
          </a:p>
          <a:p>
            <a:pPr>
              <a:buNone/>
            </a:pPr>
            <a:r>
              <a:rPr lang="en-US" dirty="0" smtClean="0"/>
              <a:t>9:30 – 11:45 – Focus Group discussion &amp; Pilot testing</a:t>
            </a:r>
          </a:p>
          <a:p>
            <a:pPr>
              <a:buNone/>
            </a:pPr>
            <a:r>
              <a:rPr lang="en-US" dirty="0" smtClean="0"/>
              <a:t>11:45 – 12:15 – Data Analysis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LUNCH 12:15 – 1:00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1:00-1:30 –Experiencing student engagement</a:t>
            </a:r>
          </a:p>
          <a:p>
            <a:pPr>
              <a:buNone/>
            </a:pPr>
            <a:r>
              <a:rPr lang="en-US" dirty="0" smtClean="0"/>
              <a:t>1:30 – 2:30 – Clarifying student engagement</a:t>
            </a:r>
          </a:p>
          <a:p>
            <a:pPr>
              <a:buNone/>
            </a:pPr>
            <a:r>
              <a:rPr lang="en-US" dirty="0" smtClean="0"/>
              <a:t>3:30 – 3:10 – Project reflection</a:t>
            </a:r>
          </a:p>
          <a:p>
            <a:pPr>
              <a:buNone/>
            </a:pPr>
            <a:r>
              <a:rPr lang="en-US" dirty="0" smtClean="0"/>
              <a:t>3:10 – 3:15 – Wrap Up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n’ Notes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JRRGH07P\MCj0371064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09800"/>
            <a:ext cx="3388004" cy="2980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Friends Discussion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OJ3TLY0G\MCj0358967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3352800" cy="3352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8200" y="2743200"/>
            <a:ext cx="388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Post questions on Wall Wisher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  <a:hlinkClick r:id="rId3"/>
              </a:rPr>
              <a:t>http://www.wallwisher.com/wall/cesdaisi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Qualitative Assessment Using Focus Groups</a:t>
            </a:r>
            <a:endParaRPr lang="en-US" dirty="0"/>
          </a:p>
        </p:txBody>
      </p:sp>
      <p:pic>
        <p:nvPicPr>
          <p:cNvPr id="264195" name="Picture 3" descr="D:\Documents and Settings\lsteele\My Documents\My Pictures\Microsoft Clip Organizer\MCj00787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714356"/>
            <a:ext cx="4279392" cy="4016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33"/>
                </a:solidFill>
              </a:rPr>
              <a:t>Using focus groups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73239"/>
            <a:ext cx="7696200" cy="3370274"/>
          </a:xfrm>
        </p:spPr>
        <p:txBody>
          <a:bodyPr>
            <a:normAutofit/>
          </a:bodyPr>
          <a:lstStyle/>
          <a:p>
            <a:r>
              <a:rPr lang="en-US" dirty="0" smtClean="0"/>
              <a:t>Sampling – random, purposeful</a:t>
            </a:r>
          </a:p>
          <a:p>
            <a:r>
              <a:rPr lang="en-US" dirty="0" smtClean="0"/>
              <a:t>Ideal group size is 12</a:t>
            </a:r>
          </a:p>
          <a:p>
            <a:r>
              <a:rPr lang="en-US" dirty="0" smtClean="0"/>
              <a:t>Focus group leaders in pairs </a:t>
            </a:r>
          </a:p>
          <a:p>
            <a:r>
              <a:rPr lang="en-US" dirty="0" smtClean="0"/>
              <a:t>Length of focus group:  approx. 1 hour</a:t>
            </a:r>
          </a:p>
          <a:p>
            <a:r>
              <a:rPr lang="en-US" dirty="0" smtClean="0"/>
              <a:t>Broad range of questions (exploratory)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5572140"/>
            <a:ext cx="742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http://www.wellesley.edu/NECASL/Pdf/NCA&amp;T_FocusGroups_9-14-08_WebsiteRevision.pdf</a:t>
            </a:r>
            <a:endParaRPr lang="en-US" sz="12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1275</Words>
  <Application>Microsoft Office PowerPoint</Application>
  <PresentationFormat>On-screen Show (4:3)</PresentationFormat>
  <Paragraphs>253</Paragraphs>
  <Slides>47</Slides>
  <Notes>7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Default Design</vt:lpstr>
      <vt:lpstr>AISI</vt:lpstr>
      <vt:lpstr>The Big Picture</vt:lpstr>
      <vt:lpstr>Essential Question</vt:lpstr>
      <vt:lpstr>Goals</vt:lpstr>
      <vt:lpstr>Outline for the day:</vt:lpstr>
      <vt:lpstr>News n’ Notes</vt:lpstr>
      <vt:lpstr>Critical Friends Discussion</vt:lpstr>
      <vt:lpstr>Qualitative Assessment Using Focus Groups</vt:lpstr>
      <vt:lpstr>Using focus groups</vt:lpstr>
      <vt:lpstr>What are Focus Groups?</vt:lpstr>
      <vt:lpstr>Roles and Responsibilities: Moderator</vt:lpstr>
      <vt:lpstr>Roles and Responsibilities: Moderator</vt:lpstr>
      <vt:lpstr>Roles and Responsibilities: Note Taker</vt:lpstr>
      <vt:lpstr>Challenges of Taking Notes</vt:lpstr>
      <vt:lpstr>Practical Considerations</vt:lpstr>
      <vt:lpstr>Ethical Issues</vt:lpstr>
      <vt:lpstr>Focus group: practice</vt:lpstr>
      <vt:lpstr>Self reflection</vt:lpstr>
      <vt:lpstr>Teacher Focus Group</vt:lpstr>
      <vt:lpstr> Focus Group Exercise: Teacher</vt:lpstr>
      <vt:lpstr>Focus Group Exercise: Teacher</vt:lpstr>
      <vt:lpstr>Large Group Debrief</vt:lpstr>
      <vt:lpstr> Focus Group Exercise: Teacher</vt:lpstr>
      <vt:lpstr>Focus Group Exercise: Teacher</vt:lpstr>
      <vt:lpstr>Debrief</vt:lpstr>
      <vt:lpstr>Thank you</vt:lpstr>
      <vt:lpstr>Small group discussion</vt:lpstr>
      <vt:lpstr>Pilot Testing Questions</vt:lpstr>
      <vt:lpstr>Focus Group Data Production</vt:lpstr>
      <vt:lpstr>Focus Group Data Analysis</vt:lpstr>
      <vt:lpstr>Analysis:  Practice</vt:lpstr>
      <vt:lpstr>Lunch</vt:lpstr>
      <vt:lpstr>Experiencing Engagement</vt:lpstr>
      <vt:lpstr>2. Strategic Compliance</vt:lpstr>
      <vt:lpstr>3. Ritual Compliance</vt:lpstr>
      <vt:lpstr>4. Retreatism</vt:lpstr>
      <vt:lpstr>5. Rebellion</vt:lpstr>
      <vt:lpstr>Rate Yourself</vt:lpstr>
      <vt:lpstr>Rate Yourself</vt:lpstr>
      <vt:lpstr>Slide 40</vt:lpstr>
      <vt:lpstr>Self-Assessment</vt:lpstr>
      <vt:lpstr>What do we mean by student engagement?</vt:lpstr>
      <vt:lpstr>Student Engagement</vt:lpstr>
      <vt:lpstr>Defining Engagement</vt:lpstr>
      <vt:lpstr>School-Reflection</vt:lpstr>
      <vt:lpstr>What is student engagement</vt:lpstr>
      <vt:lpstr>Wrap Up</vt:lpstr>
    </vt:vector>
  </TitlesOfParts>
  <Manager/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cp:lastModifiedBy>Technology Services</cp:lastModifiedBy>
  <cp:revision>131</cp:revision>
  <dcterms:created xsi:type="dcterms:W3CDTF">1999-12-02T05:36:26Z</dcterms:created>
  <dcterms:modified xsi:type="dcterms:W3CDTF">2010-03-06T16:30:01Z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TC011407991033</vt:lpwstr>
  </property>
</Properties>
</file>